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70"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59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dirty="0"/>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49A5D1CC-3161-48B6-A185-DFF72F44B5F3}" type="datetimeFigureOut">
              <a:rPr lang="en-US" smtClean="0"/>
              <a:t>9/8/2012</a:t>
            </a:fld>
            <a:endParaRPr lang="en-US" dirty="0"/>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n-US" dirty="0"/>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FBBDAF51-B641-4149-88A2-8DD6F2091859}" type="slidenum">
              <a:rPr lang="en-US" smtClean="0"/>
              <a:t>‹#›</a:t>
            </a:fld>
            <a:endParaRPr lang="en-US" dirty="0"/>
          </a:p>
        </p:txBody>
      </p:sp>
    </p:spTree>
    <p:extLst>
      <p:ext uri="{BB962C8B-B14F-4D97-AF65-F5344CB8AC3E}">
        <p14:creationId xmlns:p14="http://schemas.microsoft.com/office/powerpoint/2010/main" val="3656800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1</a:t>
            </a:fld>
            <a:endParaRPr lang="en-US" dirty="0"/>
          </a:p>
        </p:txBody>
      </p:sp>
    </p:spTree>
    <p:extLst>
      <p:ext uri="{BB962C8B-B14F-4D97-AF65-F5344CB8AC3E}">
        <p14:creationId xmlns:p14="http://schemas.microsoft.com/office/powerpoint/2010/main" val="364006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10</a:t>
            </a:fld>
            <a:endParaRPr lang="en-US" dirty="0"/>
          </a:p>
        </p:txBody>
      </p:sp>
    </p:spTree>
    <p:extLst>
      <p:ext uri="{BB962C8B-B14F-4D97-AF65-F5344CB8AC3E}">
        <p14:creationId xmlns:p14="http://schemas.microsoft.com/office/powerpoint/2010/main" val="3512753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11</a:t>
            </a:fld>
            <a:endParaRPr lang="en-US" dirty="0"/>
          </a:p>
        </p:txBody>
      </p:sp>
    </p:spTree>
    <p:extLst>
      <p:ext uri="{BB962C8B-B14F-4D97-AF65-F5344CB8AC3E}">
        <p14:creationId xmlns:p14="http://schemas.microsoft.com/office/powerpoint/2010/main" val="79490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12</a:t>
            </a:fld>
            <a:endParaRPr lang="en-US" dirty="0"/>
          </a:p>
        </p:txBody>
      </p:sp>
    </p:spTree>
    <p:extLst>
      <p:ext uri="{BB962C8B-B14F-4D97-AF65-F5344CB8AC3E}">
        <p14:creationId xmlns:p14="http://schemas.microsoft.com/office/powerpoint/2010/main" val="2994241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13</a:t>
            </a:fld>
            <a:endParaRPr lang="en-US" dirty="0"/>
          </a:p>
        </p:txBody>
      </p:sp>
    </p:spTree>
    <p:extLst>
      <p:ext uri="{BB962C8B-B14F-4D97-AF65-F5344CB8AC3E}">
        <p14:creationId xmlns:p14="http://schemas.microsoft.com/office/powerpoint/2010/main" val="1669517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14</a:t>
            </a:fld>
            <a:endParaRPr lang="en-US" dirty="0"/>
          </a:p>
        </p:txBody>
      </p:sp>
    </p:spTree>
    <p:extLst>
      <p:ext uri="{BB962C8B-B14F-4D97-AF65-F5344CB8AC3E}">
        <p14:creationId xmlns:p14="http://schemas.microsoft.com/office/powerpoint/2010/main" val="38703127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15</a:t>
            </a:fld>
            <a:endParaRPr lang="en-US" dirty="0"/>
          </a:p>
        </p:txBody>
      </p:sp>
    </p:spTree>
    <p:extLst>
      <p:ext uri="{BB962C8B-B14F-4D97-AF65-F5344CB8AC3E}">
        <p14:creationId xmlns:p14="http://schemas.microsoft.com/office/powerpoint/2010/main" val="1355717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2</a:t>
            </a:fld>
            <a:endParaRPr lang="en-US" dirty="0"/>
          </a:p>
        </p:txBody>
      </p:sp>
    </p:spTree>
    <p:extLst>
      <p:ext uri="{BB962C8B-B14F-4D97-AF65-F5344CB8AC3E}">
        <p14:creationId xmlns:p14="http://schemas.microsoft.com/office/powerpoint/2010/main" val="990841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3</a:t>
            </a:fld>
            <a:endParaRPr lang="en-US" dirty="0"/>
          </a:p>
        </p:txBody>
      </p:sp>
    </p:spTree>
    <p:extLst>
      <p:ext uri="{BB962C8B-B14F-4D97-AF65-F5344CB8AC3E}">
        <p14:creationId xmlns:p14="http://schemas.microsoft.com/office/powerpoint/2010/main" val="594410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4</a:t>
            </a:fld>
            <a:endParaRPr lang="en-US" dirty="0"/>
          </a:p>
        </p:txBody>
      </p:sp>
    </p:spTree>
    <p:extLst>
      <p:ext uri="{BB962C8B-B14F-4D97-AF65-F5344CB8AC3E}">
        <p14:creationId xmlns:p14="http://schemas.microsoft.com/office/powerpoint/2010/main" val="4264064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5</a:t>
            </a:fld>
            <a:endParaRPr lang="en-US" dirty="0"/>
          </a:p>
        </p:txBody>
      </p:sp>
    </p:spTree>
    <p:extLst>
      <p:ext uri="{BB962C8B-B14F-4D97-AF65-F5344CB8AC3E}">
        <p14:creationId xmlns:p14="http://schemas.microsoft.com/office/powerpoint/2010/main" val="309799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6</a:t>
            </a:fld>
            <a:endParaRPr lang="en-US" dirty="0"/>
          </a:p>
        </p:txBody>
      </p:sp>
    </p:spTree>
    <p:extLst>
      <p:ext uri="{BB962C8B-B14F-4D97-AF65-F5344CB8AC3E}">
        <p14:creationId xmlns:p14="http://schemas.microsoft.com/office/powerpoint/2010/main" val="410385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7</a:t>
            </a:fld>
            <a:endParaRPr lang="en-US" dirty="0"/>
          </a:p>
        </p:txBody>
      </p:sp>
    </p:spTree>
    <p:extLst>
      <p:ext uri="{BB962C8B-B14F-4D97-AF65-F5344CB8AC3E}">
        <p14:creationId xmlns:p14="http://schemas.microsoft.com/office/powerpoint/2010/main" val="253468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8</a:t>
            </a:fld>
            <a:endParaRPr lang="en-US" dirty="0"/>
          </a:p>
        </p:txBody>
      </p:sp>
    </p:spTree>
    <p:extLst>
      <p:ext uri="{BB962C8B-B14F-4D97-AF65-F5344CB8AC3E}">
        <p14:creationId xmlns:p14="http://schemas.microsoft.com/office/powerpoint/2010/main" val="2072696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DAF51-B641-4149-88A2-8DD6F2091859}" type="slidenum">
              <a:rPr lang="en-US" smtClean="0"/>
              <a:t>9</a:t>
            </a:fld>
            <a:endParaRPr lang="en-US" dirty="0"/>
          </a:p>
        </p:txBody>
      </p:sp>
    </p:spTree>
    <p:extLst>
      <p:ext uri="{BB962C8B-B14F-4D97-AF65-F5344CB8AC3E}">
        <p14:creationId xmlns:p14="http://schemas.microsoft.com/office/powerpoint/2010/main" val="3234711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D4BDF5-CB1F-4702-B33C-50FB87AE2525}" type="slidenum">
              <a:rPr lang="en-US" smtClean="0"/>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D4BDF5-CB1F-4702-B33C-50FB87AE252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C7D4BDF5-CB1F-4702-B33C-50FB87AE252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D4BDF5-CB1F-4702-B33C-50FB87AE252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D4BDF5-CB1F-4702-B33C-50FB87AE2525}"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7D4BDF5-CB1F-4702-B33C-50FB87AE252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7D4BDF5-CB1F-4702-B33C-50FB87AE252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7D4BDF5-CB1F-4702-B33C-50FB87AE252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7D4BDF5-CB1F-4702-B33C-50FB87AE252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D8C2661-0C6F-4C59-8A17-C9A9FEB47D36}" type="datetimeFigureOut">
              <a:rPr lang="en-US" smtClean="0"/>
              <a:t>9/8/2012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7D4BDF5-CB1F-4702-B33C-50FB87AE2525}" type="slidenum">
              <a:rPr lang="en-US" smtClean="0"/>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D8C2661-0C6F-4C59-8A17-C9A9FEB47D36}" type="datetimeFigureOut">
              <a:rPr lang="en-US" smtClean="0"/>
              <a:t>9/8/2012</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C7D4BDF5-CB1F-4702-B33C-50FB87AE2525}"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D8C2661-0C6F-4C59-8A17-C9A9FEB47D36}" type="datetimeFigureOut">
              <a:rPr lang="en-US" smtClean="0"/>
              <a:t>9/8/2012</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7D4BDF5-CB1F-4702-B33C-50FB87AE2525}"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Resources%20II/Professional%20Learning%20Communities--%20A%20Fable.mp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Resources%20II/Solution%20Tree%20%20Rick%20DuFour%20on%20Groups%20vs.%20Teams.mp4"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Learning Community</a:t>
            </a:r>
            <a:endParaRPr lang="en-US" dirty="0"/>
          </a:p>
        </p:txBody>
      </p:sp>
      <p:sp>
        <p:nvSpPr>
          <p:cNvPr id="3" name="Subtitle 2"/>
          <p:cNvSpPr>
            <a:spLocks noGrp="1"/>
          </p:cNvSpPr>
          <p:nvPr>
            <p:ph type="subTitle" idx="1"/>
          </p:nvPr>
        </p:nvSpPr>
        <p:spPr/>
        <p:txBody>
          <a:bodyPr/>
          <a:lstStyle/>
          <a:p>
            <a:r>
              <a:rPr lang="en-US" dirty="0" smtClean="0"/>
              <a:t>MELS 601</a:t>
            </a:r>
          </a:p>
          <a:p>
            <a:r>
              <a:rPr lang="en-US" dirty="0" smtClean="0"/>
              <a:t>Ch. 2</a:t>
            </a:r>
            <a:endParaRPr lang="en-US" dirty="0"/>
          </a:p>
        </p:txBody>
      </p:sp>
    </p:spTree>
    <p:extLst>
      <p:ext uri="{BB962C8B-B14F-4D97-AF65-F5344CB8AC3E}">
        <p14:creationId xmlns:p14="http://schemas.microsoft.com/office/powerpoint/2010/main" val="3409617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Thinking</a:t>
            </a:r>
            <a:endParaRPr lang="en-US" dirty="0"/>
          </a:p>
        </p:txBody>
      </p:sp>
      <p:sp>
        <p:nvSpPr>
          <p:cNvPr id="3" name="Content Placeholder 2"/>
          <p:cNvSpPr>
            <a:spLocks noGrp="1"/>
          </p:cNvSpPr>
          <p:nvPr>
            <p:ph idx="1"/>
          </p:nvPr>
        </p:nvSpPr>
        <p:spPr/>
        <p:txBody>
          <a:bodyPr/>
          <a:lstStyle/>
          <a:p>
            <a:r>
              <a:rPr lang="en-US" dirty="0">
                <a:effectLst>
                  <a:outerShdw blurRad="38100" dist="38100" dir="2700000" algn="tl">
                    <a:srgbClr val="C0C0C0"/>
                  </a:outerShdw>
                </a:effectLst>
              </a:rPr>
              <a:t>Each </a:t>
            </a:r>
            <a:r>
              <a:rPr lang="en-US" b="1" i="1" dirty="0">
                <a:effectLst>
                  <a:outerShdw blurRad="38100" dist="38100" dir="2700000" algn="tl">
                    <a:srgbClr val="C0C0C0"/>
                  </a:outerShdw>
                </a:effectLst>
              </a:rPr>
              <a:t>place </a:t>
            </a:r>
            <a:r>
              <a:rPr lang="en-US" dirty="0">
                <a:effectLst>
                  <a:outerShdw blurRad="38100" dist="38100" dir="2700000" algn="tl">
                    <a:srgbClr val="C0C0C0"/>
                  </a:outerShdw>
                </a:effectLst>
              </a:rPr>
              <a:t>is a community of its own and has within it many other communities. </a:t>
            </a:r>
            <a:r>
              <a:rPr lang="en-US" b="1" i="1" dirty="0">
                <a:effectLst>
                  <a:outerShdw blurRad="38100" dist="38100" dir="2700000" algn="tl">
                    <a:srgbClr val="C0C0C0"/>
                  </a:outerShdw>
                </a:effectLst>
              </a:rPr>
              <a:t>My Place</a:t>
            </a:r>
            <a:r>
              <a:rPr lang="en-US" dirty="0">
                <a:effectLst>
                  <a:outerShdw blurRad="38100" dist="38100" dir="2700000" algn="tl">
                    <a:srgbClr val="C0C0C0"/>
                  </a:outerShdw>
                </a:effectLst>
              </a:rPr>
              <a:t> and </a:t>
            </a:r>
            <a:r>
              <a:rPr lang="en-US" b="1" i="1" dirty="0">
                <a:effectLst>
                  <a:outerShdw blurRad="38100" dist="38100" dir="2700000" algn="tl">
                    <a:srgbClr val="C0C0C0"/>
                  </a:outerShdw>
                </a:effectLst>
              </a:rPr>
              <a:t>Your Place</a:t>
            </a:r>
            <a:r>
              <a:rPr lang="en-US" b="1" dirty="0">
                <a:effectLst>
                  <a:outerShdw blurRad="38100" dist="38100" dir="2700000" algn="tl">
                    <a:srgbClr val="C0C0C0"/>
                  </a:outerShdw>
                </a:effectLst>
              </a:rPr>
              <a:t> </a:t>
            </a:r>
            <a:r>
              <a:rPr lang="en-US" dirty="0">
                <a:effectLst>
                  <a:outerShdw blurRad="38100" dist="38100" dir="2700000" algn="tl">
                    <a:srgbClr val="C0C0C0"/>
                  </a:outerShdw>
                </a:effectLst>
              </a:rPr>
              <a:t>are unique communities joined together by a common purpose…</a:t>
            </a:r>
            <a:r>
              <a:rPr lang="en-US" b="1" i="1" dirty="0">
                <a:effectLst>
                  <a:outerShdw blurRad="38100" dist="38100" dir="2700000" algn="tl">
                    <a:srgbClr val="C0C0C0"/>
                  </a:outerShdw>
                </a:effectLst>
              </a:rPr>
              <a:t>learning</a:t>
            </a:r>
            <a:r>
              <a:rPr lang="en-US" dirty="0">
                <a:effectLst>
                  <a:outerShdw blurRad="38100" dist="38100" dir="2700000" algn="tl">
                    <a:srgbClr val="C0C0C0"/>
                  </a:outerShdw>
                </a:effectLst>
              </a:rPr>
              <a:t>. Through comparative learning, we begin to shape </a:t>
            </a:r>
            <a:r>
              <a:rPr lang="en-US" b="1" i="1" dirty="0">
                <a:effectLst>
                  <a:outerShdw blurRad="38100" dist="38100" dir="2700000" algn="tl">
                    <a:srgbClr val="C0C0C0"/>
                  </a:outerShdw>
                </a:effectLst>
              </a:rPr>
              <a:t>Our Place.</a:t>
            </a:r>
            <a:endParaRPr lang="en-US" b="1" dirty="0">
              <a:effectLst>
                <a:outerShdw blurRad="38100" dist="38100" dir="2700000" algn="tl">
                  <a:srgbClr val="C0C0C0"/>
                </a:outerShdw>
              </a:effectLst>
            </a:endParaRPr>
          </a:p>
          <a:p>
            <a:endParaRPr lang="en-US" dirty="0"/>
          </a:p>
        </p:txBody>
      </p:sp>
    </p:spTree>
    <p:extLst>
      <p:ext uri="{BB962C8B-B14F-4D97-AF65-F5344CB8AC3E}">
        <p14:creationId xmlns:p14="http://schemas.microsoft.com/office/powerpoint/2010/main" val="3923253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Mastery</a:t>
            </a:r>
            <a:endParaRPr lang="en-US" dirty="0"/>
          </a:p>
        </p:txBody>
      </p:sp>
      <p:sp>
        <p:nvSpPr>
          <p:cNvPr id="3" name="Content Placeholder 2"/>
          <p:cNvSpPr>
            <a:spLocks noGrp="1"/>
          </p:cNvSpPr>
          <p:nvPr>
            <p:ph idx="1"/>
          </p:nvPr>
        </p:nvSpPr>
        <p:spPr/>
        <p:txBody>
          <a:bodyPr/>
          <a:lstStyle/>
          <a:p>
            <a:r>
              <a:rPr lang="en-US" dirty="0">
                <a:effectLst>
                  <a:outerShdw blurRad="38100" dist="38100" dir="2700000" algn="tl">
                    <a:srgbClr val="C0C0C0"/>
                  </a:outerShdw>
                </a:effectLst>
              </a:rPr>
              <a:t>The individual is important in each learning community. Individuals impact My Place, Your Place, and Our Place and are, in turn, impacted. In this collaborative experience, the individual is an important key to the success of each community.</a:t>
            </a:r>
          </a:p>
          <a:p>
            <a:endParaRPr lang="en-US" dirty="0"/>
          </a:p>
        </p:txBody>
      </p:sp>
    </p:spTree>
    <p:extLst>
      <p:ext uri="{BB962C8B-B14F-4D97-AF65-F5344CB8AC3E}">
        <p14:creationId xmlns:p14="http://schemas.microsoft.com/office/powerpoint/2010/main" val="210279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Learning</a:t>
            </a:r>
            <a:endParaRPr lang="en-US" dirty="0"/>
          </a:p>
        </p:txBody>
      </p:sp>
      <p:sp>
        <p:nvSpPr>
          <p:cNvPr id="3" name="Content Placeholder 2"/>
          <p:cNvSpPr>
            <a:spLocks noGrp="1"/>
          </p:cNvSpPr>
          <p:nvPr>
            <p:ph idx="1"/>
          </p:nvPr>
        </p:nvSpPr>
        <p:spPr/>
        <p:txBody>
          <a:bodyPr/>
          <a:lstStyle/>
          <a:p>
            <a:pPr>
              <a:defRPr/>
            </a:pPr>
            <a:r>
              <a:rPr lang="en-US" dirty="0">
                <a:effectLst>
                  <a:outerShdw blurRad="38100" dist="38100" dir="2700000" algn="tl">
                    <a:srgbClr val="C0C0C0"/>
                  </a:outerShdw>
                </a:effectLst>
              </a:rPr>
              <a:t>As individuals exchange ideas, powerful learning experiences are created. Bridges are built between the various communities</a:t>
            </a:r>
            <a:r>
              <a:rPr lang="en-US" dirty="0" smtClean="0">
                <a:effectLst>
                  <a:outerShdw blurRad="38100" dist="38100" dir="2700000" algn="tl">
                    <a:srgbClr val="C0C0C0"/>
                  </a:outerShdw>
                </a:effectLst>
              </a:rPr>
              <a:t>…</a:t>
            </a:r>
          </a:p>
          <a:p>
            <a:pPr>
              <a:defRPr/>
            </a:pPr>
            <a:endParaRPr lang="en-US" dirty="0">
              <a:effectLst>
                <a:outerShdw blurRad="38100" dist="38100" dir="2700000" algn="tl">
                  <a:srgbClr val="C0C0C0"/>
                </a:outerShdw>
              </a:effectLst>
            </a:endParaRPr>
          </a:p>
          <a:p>
            <a:pPr>
              <a:defRPr/>
            </a:pPr>
            <a:r>
              <a:rPr lang="en-US" dirty="0">
                <a:effectLst>
                  <a:outerShdw blurRad="38100" dist="38100" dir="2700000" algn="tl">
                    <a:srgbClr val="C0C0C0"/>
                  </a:outerShdw>
                </a:effectLst>
              </a:rPr>
              <a:t>My Place and Your Place are the first step to becoming Our Place.</a:t>
            </a:r>
          </a:p>
        </p:txBody>
      </p:sp>
    </p:spTree>
    <p:extLst>
      <p:ext uri="{BB962C8B-B14F-4D97-AF65-F5344CB8AC3E}">
        <p14:creationId xmlns:p14="http://schemas.microsoft.com/office/powerpoint/2010/main" val="223392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Challenging Mental Models</a:t>
            </a:r>
            <a:endParaRPr lang="en-US" dirty="0"/>
          </a:p>
        </p:txBody>
      </p:sp>
      <p:sp>
        <p:nvSpPr>
          <p:cNvPr id="3" name="Content Placeholder 2"/>
          <p:cNvSpPr>
            <a:spLocks noGrp="1"/>
          </p:cNvSpPr>
          <p:nvPr>
            <p:ph idx="1"/>
          </p:nvPr>
        </p:nvSpPr>
        <p:spPr/>
        <p:txBody>
          <a:bodyPr/>
          <a:lstStyle/>
          <a:p>
            <a:r>
              <a:rPr lang="en-US" dirty="0">
                <a:effectLst>
                  <a:outerShdw blurRad="38100" dist="38100" dir="2700000" algn="tl">
                    <a:srgbClr val="C0C0C0"/>
                  </a:outerShdw>
                </a:effectLst>
              </a:rPr>
              <a:t>Through discussion and dialogue, individuals discover realities they had not previously encountered. Individuals learn to appreciate others’ viewpoints and pause to question their own assumptions. Through questioning, new possibilities are considered…new realities are created.</a:t>
            </a:r>
          </a:p>
          <a:p>
            <a:endParaRPr lang="en-US" dirty="0"/>
          </a:p>
        </p:txBody>
      </p:sp>
    </p:spTree>
    <p:extLst>
      <p:ext uri="{BB962C8B-B14F-4D97-AF65-F5344CB8AC3E}">
        <p14:creationId xmlns:p14="http://schemas.microsoft.com/office/powerpoint/2010/main" val="262997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Shared Mission, Vision and Values</a:t>
            </a:r>
            <a:endParaRPr lang="en-US" dirty="0"/>
          </a:p>
        </p:txBody>
      </p:sp>
      <p:sp>
        <p:nvSpPr>
          <p:cNvPr id="3" name="Content Placeholder 2"/>
          <p:cNvSpPr>
            <a:spLocks noGrp="1"/>
          </p:cNvSpPr>
          <p:nvPr>
            <p:ph idx="1"/>
          </p:nvPr>
        </p:nvSpPr>
        <p:spPr/>
        <p:txBody>
          <a:bodyPr/>
          <a:lstStyle/>
          <a:p>
            <a:r>
              <a:rPr lang="en-US" dirty="0">
                <a:effectLst>
                  <a:outerShdw blurRad="38100" dist="38100" dir="2700000" algn="tl">
                    <a:srgbClr val="C0C0C0"/>
                  </a:outerShdw>
                </a:effectLst>
              </a:rPr>
              <a:t>These are developed from the culture that exists within each school (place). The school’s culture is formed from the history, traditions, and celebrations that make each school unique.	</a:t>
            </a:r>
          </a:p>
          <a:p>
            <a:endParaRPr lang="en-US" dirty="0"/>
          </a:p>
        </p:txBody>
      </p:sp>
    </p:spTree>
    <p:extLst>
      <p:ext uri="{BB962C8B-B14F-4D97-AF65-F5344CB8AC3E}">
        <p14:creationId xmlns:p14="http://schemas.microsoft.com/office/powerpoint/2010/main" val="281946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Leadership</a:t>
            </a:r>
            <a:endParaRPr lang="en-US" dirty="0"/>
          </a:p>
        </p:txBody>
      </p:sp>
      <p:sp>
        <p:nvSpPr>
          <p:cNvPr id="3" name="Content Placeholder 2"/>
          <p:cNvSpPr>
            <a:spLocks noGrp="1"/>
          </p:cNvSpPr>
          <p:nvPr>
            <p:ph idx="1"/>
          </p:nvPr>
        </p:nvSpPr>
        <p:spPr/>
        <p:txBody>
          <a:bodyPr/>
          <a:lstStyle/>
          <a:p>
            <a:r>
              <a:rPr lang="en-US" dirty="0" smtClean="0"/>
              <a:t>Page 28 of the text discusses Instructional Leadership</a:t>
            </a:r>
          </a:p>
          <a:p>
            <a:pPr lvl="1"/>
            <a:r>
              <a:rPr lang="en-US" dirty="0" smtClean="0">
                <a:solidFill>
                  <a:srgbClr val="FF0000"/>
                </a:solidFill>
              </a:rPr>
              <a:t>How can the principal of the school truly be an effective instructional leader?</a:t>
            </a:r>
            <a:endParaRPr lang="en-US" dirty="0">
              <a:solidFill>
                <a:srgbClr val="FF0000"/>
              </a:solidFill>
            </a:endParaRPr>
          </a:p>
          <a:p>
            <a:endParaRPr lang="en-US" dirty="0" smtClean="0"/>
          </a:p>
          <a:p>
            <a:r>
              <a:rPr lang="en-US" dirty="0" smtClean="0"/>
              <a:t>Page 29 &amp; 30 discusses goal setting.</a:t>
            </a:r>
          </a:p>
          <a:p>
            <a:pPr lvl="1"/>
            <a:r>
              <a:rPr lang="en-US" dirty="0" smtClean="0">
                <a:solidFill>
                  <a:srgbClr val="FF0000"/>
                </a:solidFill>
              </a:rPr>
              <a:t>What strategies will you/do you employ as a leader to insure consistency in the decision making process at your school?</a:t>
            </a:r>
            <a:endParaRPr lang="en-US" dirty="0">
              <a:solidFill>
                <a:srgbClr val="FF0000"/>
              </a:solidFill>
            </a:endParaRPr>
          </a:p>
        </p:txBody>
      </p:sp>
    </p:spTree>
    <p:extLst>
      <p:ext uri="{BB962C8B-B14F-4D97-AF65-F5344CB8AC3E}">
        <p14:creationId xmlns:p14="http://schemas.microsoft.com/office/powerpoint/2010/main" val="288464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par>
                                <p:cTn id="25" presetID="31"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Learning Community</a:t>
            </a:r>
            <a:endParaRPr lang="en-US" dirty="0"/>
          </a:p>
        </p:txBody>
      </p:sp>
      <p:sp>
        <p:nvSpPr>
          <p:cNvPr id="3" name="Content Placeholder 2"/>
          <p:cNvSpPr>
            <a:spLocks noGrp="1"/>
          </p:cNvSpPr>
          <p:nvPr>
            <p:ph idx="1"/>
          </p:nvPr>
        </p:nvSpPr>
        <p:spPr/>
        <p:txBody>
          <a:bodyPr/>
          <a:lstStyle/>
          <a:p>
            <a:pPr marL="118872" indent="0">
              <a:buNone/>
            </a:pPr>
            <a:endParaRPr lang="en-US" i="1" dirty="0"/>
          </a:p>
          <a:p>
            <a:pPr marL="118872" indent="0">
              <a:buNone/>
            </a:pPr>
            <a:r>
              <a:rPr lang="en-US" i="1" dirty="0" smtClean="0"/>
              <a:t>Community celebrates the dignity and worth of self and others, fosters the empowerment of both and encourages and supports the maximum development of human potential for the benefit of the common good.</a:t>
            </a:r>
          </a:p>
          <a:p>
            <a:pPr marL="118872" indent="0">
              <a:buNone/>
            </a:pPr>
            <a:r>
              <a:rPr lang="en-US" i="1" dirty="0"/>
              <a:t>	</a:t>
            </a:r>
            <a:r>
              <a:rPr lang="en-US" i="1" dirty="0" smtClean="0"/>
              <a:t>				</a:t>
            </a:r>
            <a:r>
              <a:rPr lang="en-US" dirty="0" smtClean="0"/>
              <a:t>Norris, et. al. </a:t>
            </a:r>
            <a:endParaRPr lang="en-US" dirty="0"/>
          </a:p>
        </p:txBody>
      </p:sp>
    </p:spTree>
    <p:extLst>
      <p:ext uri="{BB962C8B-B14F-4D97-AF65-F5344CB8AC3E}">
        <p14:creationId xmlns:p14="http://schemas.microsoft.com/office/powerpoint/2010/main" val="196447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PLC?	</a:t>
            </a:r>
            <a:endParaRPr lang="en-US" dirty="0"/>
          </a:p>
        </p:txBody>
      </p:sp>
      <p:sp>
        <p:nvSpPr>
          <p:cNvPr id="3" name="Content Placeholder 2"/>
          <p:cNvSpPr>
            <a:spLocks noGrp="1"/>
          </p:cNvSpPr>
          <p:nvPr>
            <p:ph idx="1"/>
          </p:nvPr>
        </p:nvSpPr>
        <p:spPr/>
        <p:txBody>
          <a:bodyPr/>
          <a:lstStyle/>
          <a:p>
            <a:r>
              <a:rPr lang="en-US" dirty="0" smtClean="0">
                <a:hlinkClick r:id="rId3" action="ppaction://hlinkfile"/>
              </a:rPr>
              <a:t>Resources II\Professional Learning Communities-- A Fable.mp4</a:t>
            </a:r>
            <a:endParaRPr lang="en-US" dirty="0" smtClean="0"/>
          </a:p>
          <a:p>
            <a:endParaRPr lang="en-US" dirty="0" smtClean="0"/>
          </a:p>
          <a:p>
            <a:r>
              <a:rPr lang="en-US" dirty="0" smtClean="0">
                <a:solidFill>
                  <a:srgbClr val="FF0000"/>
                </a:solidFill>
              </a:rPr>
              <a:t>Is a PLC a group or a team?</a:t>
            </a:r>
          </a:p>
          <a:p>
            <a:pPr lvl="1"/>
            <a:r>
              <a:rPr lang="en-US" dirty="0" smtClean="0">
                <a:solidFill>
                  <a:srgbClr val="FF0000"/>
                </a:solidFill>
              </a:rPr>
              <a:t>What is the difference?</a:t>
            </a:r>
          </a:p>
          <a:p>
            <a:pPr lvl="2"/>
            <a:r>
              <a:rPr lang="en-US" dirty="0" smtClean="0">
                <a:hlinkClick r:id="rId4" action="ppaction://hlinkfile"/>
              </a:rPr>
              <a:t>Resources II\Solution Tree  Rick DuFour on Groups vs. Teams.mp4</a:t>
            </a:r>
            <a:endParaRPr lang="en-US" dirty="0"/>
          </a:p>
        </p:txBody>
      </p:sp>
    </p:spTree>
    <p:extLst>
      <p:ext uri="{BB962C8B-B14F-4D97-AF65-F5344CB8AC3E}">
        <p14:creationId xmlns:p14="http://schemas.microsoft.com/office/powerpoint/2010/main" val="3241076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3" end="3"/>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Learning Community</a:t>
            </a:r>
            <a:endParaRPr lang="en-US" dirty="0"/>
          </a:p>
        </p:txBody>
      </p:sp>
      <p:sp>
        <p:nvSpPr>
          <p:cNvPr id="3" name="Content Placeholder 2"/>
          <p:cNvSpPr>
            <a:spLocks noGrp="1"/>
          </p:cNvSpPr>
          <p:nvPr>
            <p:ph idx="1"/>
          </p:nvPr>
        </p:nvSpPr>
        <p:spPr/>
        <p:txBody>
          <a:bodyPr/>
          <a:lstStyle/>
          <a:p>
            <a:r>
              <a:rPr lang="en-US" dirty="0" smtClean="0"/>
              <a:t>“Development cannot be considered without first addressing the concept of </a:t>
            </a:r>
            <a:r>
              <a:rPr lang="en-US" i="1" dirty="0" smtClean="0"/>
              <a:t>empowerment,</a:t>
            </a:r>
            <a:r>
              <a:rPr lang="en-US" dirty="0" smtClean="0"/>
              <a:t> which means “to enable.”</a:t>
            </a:r>
          </a:p>
          <a:p>
            <a:endParaRPr lang="en-US" dirty="0"/>
          </a:p>
          <a:p>
            <a:r>
              <a:rPr lang="en-US" dirty="0" smtClean="0">
                <a:solidFill>
                  <a:srgbClr val="FF0000"/>
                </a:solidFill>
              </a:rPr>
              <a:t>Is this a true statement?</a:t>
            </a:r>
          </a:p>
          <a:p>
            <a:endParaRPr lang="en-US" dirty="0" smtClean="0">
              <a:solidFill>
                <a:srgbClr val="FF0000"/>
              </a:solidFill>
            </a:endParaRPr>
          </a:p>
          <a:p>
            <a:r>
              <a:rPr lang="en-US" dirty="0" smtClean="0">
                <a:solidFill>
                  <a:srgbClr val="FF0000"/>
                </a:solidFill>
              </a:rPr>
              <a:t>What strategies have successful leaders you have worked for used to empower their staff?</a:t>
            </a:r>
            <a:endParaRPr lang="en-US" dirty="0">
              <a:solidFill>
                <a:srgbClr val="FF0000"/>
              </a:solidFill>
            </a:endParaRPr>
          </a:p>
        </p:txBody>
      </p:sp>
    </p:spTree>
    <p:extLst>
      <p:ext uri="{BB962C8B-B14F-4D97-AF65-F5344CB8AC3E}">
        <p14:creationId xmlns:p14="http://schemas.microsoft.com/office/powerpoint/2010/main" val="265330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Sociological and Psychological Nature of Groups</a:t>
            </a:r>
            <a:endParaRPr lang="en-US" sz="4000" dirty="0"/>
          </a:p>
        </p:txBody>
      </p:sp>
      <p:sp>
        <p:nvSpPr>
          <p:cNvPr id="3" name="Content Placeholder 2"/>
          <p:cNvSpPr>
            <a:spLocks noGrp="1"/>
          </p:cNvSpPr>
          <p:nvPr>
            <p:ph idx="1"/>
          </p:nvPr>
        </p:nvSpPr>
        <p:spPr/>
        <p:txBody>
          <a:bodyPr/>
          <a:lstStyle/>
          <a:p>
            <a:r>
              <a:rPr lang="en-US" b="1" dirty="0" smtClean="0"/>
              <a:t>Reciprocity</a:t>
            </a:r>
          </a:p>
          <a:p>
            <a:pPr lvl="1"/>
            <a:r>
              <a:rPr lang="en-US" dirty="0" smtClean="0"/>
              <a:t>Groups are able to reciprocate or give back to each other, leading to productive ways of influencing each member</a:t>
            </a:r>
            <a:endParaRPr lang="en-US" dirty="0"/>
          </a:p>
          <a:p>
            <a:endParaRPr lang="en-US" dirty="0" smtClean="0"/>
          </a:p>
          <a:p>
            <a:r>
              <a:rPr lang="en-US" b="1" dirty="0" smtClean="0"/>
              <a:t>Cohort Model</a:t>
            </a:r>
          </a:p>
          <a:p>
            <a:pPr lvl="1"/>
            <a:r>
              <a:rPr lang="en-US" dirty="0" smtClean="0"/>
              <a:t>Cohorts that operate as true groups are characterized by four important qualities:</a:t>
            </a:r>
            <a:endParaRPr lang="en-US" dirty="0"/>
          </a:p>
        </p:txBody>
      </p:sp>
    </p:spTree>
    <p:extLst>
      <p:ext uri="{BB962C8B-B14F-4D97-AF65-F5344CB8AC3E}">
        <p14:creationId xmlns:p14="http://schemas.microsoft.com/office/powerpoint/2010/main" val="124095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Cohort Models</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Interaction</a:t>
            </a:r>
          </a:p>
          <a:p>
            <a:pPr lvl="1"/>
            <a:r>
              <a:rPr lang="en-US" dirty="0" smtClean="0"/>
              <a:t>Members’ interaction is enhanced through frequent opportunities for group members to come together.</a:t>
            </a:r>
            <a:endParaRPr lang="en-US" dirty="0"/>
          </a:p>
          <a:p>
            <a:endParaRPr lang="en-US" dirty="0" smtClean="0"/>
          </a:p>
          <a:p>
            <a:r>
              <a:rPr lang="en-US" b="1" dirty="0" smtClean="0"/>
              <a:t>Purpose</a:t>
            </a:r>
          </a:p>
          <a:p>
            <a:pPr lvl="1"/>
            <a:r>
              <a:rPr lang="en-US" dirty="0" smtClean="0"/>
              <a:t>A common purpose unites the group in a meaningful way and creates a common community.</a:t>
            </a:r>
          </a:p>
          <a:p>
            <a:pPr lvl="1"/>
            <a:endParaRPr lang="en-US" dirty="0" smtClean="0"/>
          </a:p>
          <a:p>
            <a:r>
              <a:rPr lang="en-US" b="1" dirty="0" smtClean="0"/>
              <a:t>Interdependence</a:t>
            </a:r>
          </a:p>
          <a:p>
            <a:pPr lvl="1"/>
            <a:r>
              <a:rPr lang="en-US" dirty="0" smtClean="0"/>
              <a:t>Group members work together to achieve something they all value, each member brings a different skill and/or mindset to the cohort</a:t>
            </a:r>
          </a:p>
          <a:p>
            <a:pPr lvl="1"/>
            <a:endParaRPr lang="en-US" dirty="0"/>
          </a:p>
          <a:p>
            <a:r>
              <a:rPr lang="en-US" b="1" dirty="0" smtClean="0"/>
              <a:t>Individual Growth</a:t>
            </a:r>
          </a:p>
          <a:p>
            <a:pPr lvl="1"/>
            <a:r>
              <a:rPr lang="en-US" dirty="0" smtClean="0"/>
              <a:t>Individuals grow in a climate of support and security in a true community. The exchange of ideas fosters a dialogue that challenges this growth and provides a sustaining force for the individual’s development.</a:t>
            </a:r>
          </a:p>
          <a:p>
            <a:pPr lvl="1"/>
            <a:endParaRPr lang="en-US" dirty="0" smtClean="0"/>
          </a:p>
          <a:p>
            <a:r>
              <a:rPr lang="en-US" dirty="0" smtClean="0">
                <a:solidFill>
                  <a:srgbClr val="FF0000"/>
                </a:solidFill>
              </a:rPr>
              <a:t>Do you experience this type of model at your school site?</a:t>
            </a:r>
          </a:p>
          <a:p>
            <a:r>
              <a:rPr lang="en-US" dirty="0" smtClean="0">
                <a:solidFill>
                  <a:srgbClr val="FF0000"/>
                </a:solidFill>
              </a:rPr>
              <a:t>What can a leader do to assist members of the school staff to get to this point?</a:t>
            </a:r>
            <a:endParaRPr lang="en-US" dirty="0">
              <a:solidFill>
                <a:srgbClr val="FF0000"/>
              </a:solidFill>
            </a:endParaRPr>
          </a:p>
          <a:p>
            <a:pPr lvl="1"/>
            <a:endParaRPr lang="en-US" dirty="0" smtClean="0"/>
          </a:p>
        </p:txBody>
      </p:sp>
    </p:spTree>
    <p:extLst>
      <p:ext uri="{BB962C8B-B14F-4D97-AF65-F5344CB8AC3E}">
        <p14:creationId xmlns:p14="http://schemas.microsoft.com/office/powerpoint/2010/main" val="379499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par>
                                <p:cTn id="25" presetID="31"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p:cTn id="3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6" end="6"/>
                                            </p:txEl>
                                          </p:spTgt>
                                        </p:tgtEl>
                                      </p:cBhvr>
                                    </p:animEffect>
                                  </p:childTnLst>
                                </p:cTn>
                              </p:par>
                              <p:par>
                                <p:cTn id="39" presetID="31" presetClass="entr" presetSubtype="0"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p:cTn id="4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7" end="7"/>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p:cTn id="49"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9" end="9"/>
                                            </p:txEl>
                                          </p:spTgt>
                                        </p:tgtEl>
                                      </p:cBhvr>
                                    </p:animEffect>
                                  </p:childTnLst>
                                </p:cTn>
                              </p:par>
                              <p:par>
                                <p:cTn id="53" presetID="31" presetClass="entr" presetSubtype="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p:cTn id="55"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10" end="1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 calcmode="lin" valueType="num">
                                      <p:cBhvr>
                                        <p:cTn id="63"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64" dur="5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65" dur="500"/>
                                        <p:tgtEl>
                                          <p:spTgt spid="3">
                                            <p:txEl>
                                              <p:pRg st="12" end="12"/>
                                            </p:txEl>
                                          </p:spTgt>
                                        </p:tgtEl>
                                      </p:cBhvr>
                                    </p:animEffect>
                                  </p:childTnLst>
                                </p:cTn>
                              </p:par>
                              <p:par>
                                <p:cTn id="66" presetID="53" presetClass="entr" presetSubtype="16" fill="hold" nodeType="withEffect">
                                  <p:stCondLst>
                                    <p:cond delay="0"/>
                                  </p:stCondLst>
                                  <p:childTnLst>
                                    <p:set>
                                      <p:cBhvr>
                                        <p:cTn id="67" dur="1" fill="hold">
                                          <p:stCondLst>
                                            <p:cond delay="0"/>
                                          </p:stCondLst>
                                        </p:cTn>
                                        <p:tgtEl>
                                          <p:spTgt spid="3">
                                            <p:txEl>
                                              <p:pRg st="13" end="13"/>
                                            </p:txEl>
                                          </p:spTgt>
                                        </p:tgtEl>
                                        <p:attrNameLst>
                                          <p:attrName>style.visibility</p:attrName>
                                        </p:attrNameLst>
                                      </p:cBhvr>
                                      <p:to>
                                        <p:strVal val="visible"/>
                                      </p:to>
                                    </p:set>
                                    <p:anim calcmode="lin" valueType="num">
                                      <p:cBhvr>
                                        <p:cTn id="68"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69" dur="500" fill="hold"/>
                                        <p:tgtEl>
                                          <p:spTgt spid="3">
                                            <p:txEl>
                                              <p:pRg st="13" end="13"/>
                                            </p:txEl>
                                          </p:spTgt>
                                        </p:tgtEl>
                                        <p:attrNameLst>
                                          <p:attrName>ppt_h</p:attrName>
                                        </p:attrNameLst>
                                      </p:cBhvr>
                                      <p:tavLst>
                                        <p:tav tm="0">
                                          <p:val>
                                            <p:fltVal val="0"/>
                                          </p:val>
                                        </p:tav>
                                        <p:tav tm="100000">
                                          <p:val>
                                            <p:strVal val="#ppt_h"/>
                                          </p:val>
                                        </p:tav>
                                      </p:tavLst>
                                    </p:anim>
                                    <p:animEffect transition="in" filter="fade">
                                      <p:cBhvr>
                                        <p:cTn id="7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Community?</a:t>
            </a:r>
            <a:endParaRPr lang="en-US" dirty="0"/>
          </a:p>
        </p:txBody>
      </p:sp>
      <p:sp>
        <p:nvSpPr>
          <p:cNvPr id="3" name="Content Placeholder 2"/>
          <p:cNvSpPr>
            <a:spLocks noGrp="1"/>
          </p:cNvSpPr>
          <p:nvPr>
            <p:ph idx="1"/>
          </p:nvPr>
        </p:nvSpPr>
        <p:spPr/>
        <p:txBody>
          <a:bodyPr>
            <a:normAutofit/>
          </a:bodyPr>
          <a:lstStyle/>
          <a:p>
            <a:r>
              <a:rPr lang="en-US" dirty="0" smtClean="0"/>
              <a:t>According to the text, regardless of its label…</a:t>
            </a:r>
          </a:p>
          <a:p>
            <a:pPr lvl="1"/>
            <a:r>
              <a:rPr lang="en-US" dirty="0" smtClean="0"/>
              <a:t>Setting</a:t>
            </a:r>
          </a:p>
          <a:p>
            <a:pPr lvl="1"/>
            <a:r>
              <a:rPr lang="en-US" dirty="0" smtClean="0"/>
              <a:t>Cohort</a:t>
            </a:r>
          </a:p>
          <a:p>
            <a:pPr lvl="1"/>
            <a:r>
              <a:rPr lang="en-US" dirty="0" smtClean="0"/>
              <a:t>Team</a:t>
            </a:r>
            <a:endParaRPr lang="en-US" dirty="0"/>
          </a:p>
          <a:p>
            <a:endParaRPr lang="en-US" dirty="0" smtClean="0"/>
          </a:p>
          <a:p>
            <a:r>
              <a:rPr lang="en-US" dirty="0" smtClean="0"/>
              <a:t>There is imbedded in the definition the idea of collective purpose…</a:t>
            </a:r>
          </a:p>
          <a:p>
            <a:endParaRPr lang="en-US" dirty="0" smtClean="0"/>
          </a:p>
        </p:txBody>
      </p:sp>
    </p:spTree>
    <p:extLst>
      <p:ext uri="{BB962C8B-B14F-4D97-AF65-F5344CB8AC3E}">
        <p14:creationId xmlns:p14="http://schemas.microsoft.com/office/powerpoint/2010/main" val="67076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Communities have Two Dimensions…</a:t>
            </a:r>
            <a:endParaRPr lang="en-US" dirty="0"/>
          </a:p>
        </p:txBody>
      </p:sp>
      <p:sp>
        <p:nvSpPr>
          <p:cNvPr id="3" name="Content Placeholder 2"/>
          <p:cNvSpPr>
            <a:spLocks noGrp="1"/>
          </p:cNvSpPr>
          <p:nvPr>
            <p:ph idx="1"/>
          </p:nvPr>
        </p:nvSpPr>
        <p:spPr/>
        <p:txBody>
          <a:bodyPr/>
          <a:lstStyle/>
          <a:p>
            <a:endParaRPr lang="en-US" dirty="0" smtClean="0"/>
          </a:p>
          <a:p>
            <a:r>
              <a:rPr lang="en-US" b="1" dirty="0" smtClean="0"/>
              <a:t>Sociological</a:t>
            </a:r>
          </a:p>
          <a:p>
            <a:pPr lvl="1"/>
            <a:r>
              <a:rPr lang="en-US" dirty="0" smtClean="0"/>
              <a:t>Concerned with the nature of the group</a:t>
            </a:r>
            <a:endParaRPr lang="en-US" dirty="0"/>
          </a:p>
          <a:p>
            <a:endParaRPr lang="en-US" dirty="0" smtClean="0"/>
          </a:p>
          <a:p>
            <a:endParaRPr lang="en-US" b="1" dirty="0"/>
          </a:p>
          <a:p>
            <a:r>
              <a:rPr lang="en-US" b="1" dirty="0" smtClean="0"/>
              <a:t>Psychological </a:t>
            </a:r>
          </a:p>
          <a:p>
            <a:pPr lvl="1"/>
            <a:r>
              <a:rPr lang="en-US" dirty="0" smtClean="0"/>
              <a:t>Concerned with the nature of the individual within the group</a:t>
            </a:r>
            <a:endParaRPr lang="en-US" dirty="0"/>
          </a:p>
        </p:txBody>
      </p:sp>
    </p:spTree>
    <p:extLst>
      <p:ext uri="{BB962C8B-B14F-4D97-AF65-F5344CB8AC3E}">
        <p14:creationId xmlns:p14="http://schemas.microsoft.com/office/powerpoint/2010/main" val="1545827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p:cTn id="2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5" end="5"/>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p:cTn id="2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Senge: Five Disciplines of a Learning Community</a:t>
            </a:r>
            <a:endParaRPr lang="en-US" dirty="0"/>
          </a:p>
        </p:txBody>
      </p:sp>
      <p:sp>
        <p:nvSpPr>
          <p:cNvPr id="3" name="Content Placeholder 2"/>
          <p:cNvSpPr>
            <a:spLocks noGrp="1"/>
          </p:cNvSpPr>
          <p:nvPr>
            <p:ph idx="1"/>
          </p:nvPr>
        </p:nvSpPr>
        <p:spPr/>
        <p:txBody>
          <a:bodyPr/>
          <a:lstStyle/>
          <a:p>
            <a:r>
              <a:rPr lang="en-US" dirty="0" smtClean="0"/>
              <a:t>Systems Thinking</a:t>
            </a:r>
          </a:p>
          <a:p>
            <a:endParaRPr lang="en-US" dirty="0" smtClean="0"/>
          </a:p>
          <a:p>
            <a:r>
              <a:rPr lang="en-US" dirty="0" smtClean="0"/>
              <a:t>Personal Mastery</a:t>
            </a:r>
          </a:p>
          <a:p>
            <a:endParaRPr lang="en-US" dirty="0" smtClean="0"/>
          </a:p>
          <a:p>
            <a:r>
              <a:rPr lang="en-US" dirty="0" smtClean="0"/>
              <a:t>Team Learning</a:t>
            </a:r>
          </a:p>
          <a:p>
            <a:endParaRPr lang="en-US" dirty="0" smtClean="0"/>
          </a:p>
          <a:p>
            <a:r>
              <a:rPr lang="en-US" dirty="0" smtClean="0"/>
              <a:t>Mental Models</a:t>
            </a:r>
          </a:p>
          <a:p>
            <a:endParaRPr lang="en-US" dirty="0" smtClean="0"/>
          </a:p>
          <a:p>
            <a:r>
              <a:rPr lang="en-US" dirty="0" smtClean="0"/>
              <a:t>Shared Vision</a:t>
            </a:r>
          </a:p>
          <a:p>
            <a:pPr lvl="1"/>
            <a:endParaRPr lang="en-US" dirty="0"/>
          </a:p>
        </p:txBody>
      </p:sp>
    </p:spTree>
    <p:extLst>
      <p:ext uri="{BB962C8B-B14F-4D97-AF65-F5344CB8AC3E}">
        <p14:creationId xmlns:p14="http://schemas.microsoft.com/office/powerpoint/2010/main" val="91804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4" end="4"/>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p:cTn id="2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6" end="6"/>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p:cTn id="31"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WU PowerPoint Theme">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GWU PowerPoint Theme</Template>
  <TotalTime>99</TotalTime>
  <Words>640</Words>
  <Application>Microsoft Office PowerPoint</Application>
  <PresentationFormat>On-screen Show (4:3)</PresentationFormat>
  <Paragraphs>98</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GWU PowerPoint Theme</vt:lpstr>
      <vt:lpstr>The Learning Community</vt:lpstr>
      <vt:lpstr>The Learning Community</vt:lpstr>
      <vt:lpstr>What is a PLC? </vt:lpstr>
      <vt:lpstr>The Learning Community</vt:lpstr>
      <vt:lpstr>Sociological and Psychological Nature of Groups</vt:lpstr>
      <vt:lpstr>Cohort Models</vt:lpstr>
      <vt:lpstr>What is a Community?</vt:lpstr>
      <vt:lpstr>Communities have Two Dimensions…</vt:lpstr>
      <vt:lpstr>Senge: Five Disciplines of a Learning Community</vt:lpstr>
      <vt:lpstr>Systems Thinking</vt:lpstr>
      <vt:lpstr>Personal Mastery</vt:lpstr>
      <vt:lpstr>Team Learning</vt:lpstr>
      <vt:lpstr>Challenging Mental Models</vt:lpstr>
      <vt:lpstr>Shared Mission, Vision and Values</vt:lpstr>
      <vt:lpstr>Instructional Leadership</vt:lpstr>
    </vt:vector>
  </TitlesOfParts>
  <Company>Caldwell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Learning Community</dc:title>
  <dc:creator>Jeff Church</dc:creator>
  <cp:lastModifiedBy>Jeff Church</cp:lastModifiedBy>
  <cp:revision>10</cp:revision>
  <cp:lastPrinted>2012-09-08T17:55:25Z</cp:lastPrinted>
  <dcterms:created xsi:type="dcterms:W3CDTF">2012-09-08T16:20:51Z</dcterms:created>
  <dcterms:modified xsi:type="dcterms:W3CDTF">2012-09-08T18:00:27Z</dcterms:modified>
</cp:coreProperties>
</file>